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C566A-99BF-421C-9CAF-8CCD3B42FC58}" type="datetimeFigureOut">
              <a:rPr lang="pt-BR" smtClean="0"/>
              <a:t>22/08/2012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5D4E-5B58-4EFA-9171-A5A1E59D8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9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5D4E-5B58-4EFA-9171-A5A1E59D8BE1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0FF438-61BB-4BA2-B032-E34C0E891A6C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10E666-4D68-4174-BF41-21600C028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424936" cy="4858072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Uma Análise quantitativa dos anos de 2005 e 2009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AGOSTO DE 2012</a:t>
            </a:r>
            <a:endParaRPr lang="pt-BR" dirty="0"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52736"/>
            <a:ext cx="7772400" cy="1752600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 smtClean="0"/>
              <a:t> </a:t>
            </a:r>
            <a:br>
              <a:rPr lang="pt-BR" dirty="0" smtClean="0"/>
            </a:br>
            <a:r>
              <a:rPr lang="pt-BR" b="1" dirty="0" smtClean="0"/>
              <a:t> 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/>
              <a:t> </a:t>
            </a:r>
            <a:r>
              <a:rPr lang="pt-BR" sz="4400" b="1" dirty="0" smtClean="0"/>
              <a:t> O</a:t>
            </a:r>
            <a:r>
              <a:rPr lang="pt-BR" sz="4400" dirty="0" smtClean="0"/>
              <a:t> </a:t>
            </a:r>
            <a:r>
              <a:rPr lang="pt-BR" sz="4400" b="1" dirty="0" smtClean="0"/>
              <a:t>Conselho Tutelar </a:t>
            </a:r>
            <a:br>
              <a:rPr lang="pt-BR" sz="4400" b="1" dirty="0" smtClean="0"/>
            </a:br>
            <a:r>
              <a:rPr lang="pt-BR" sz="4400" b="1" dirty="0" smtClean="0"/>
              <a:t>da Zona Sul:</a:t>
            </a:r>
            <a:br>
              <a:rPr lang="pt-BR" sz="4400" b="1" dirty="0" smtClean="0"/>
            </a:br>
            <a:r>
              <a:rPr lang="pt-BR" sz="4400" b="1" dirty="0" smtClean="0"/>
              <a:t> seu público e sua atividade.</a:t>
            </a:r>
            <a:br>
              <a:rPr lang="pt-BR" sz="4400" b="1" dirty="0" smtClean="0"/>
            </a:br>
            <a:endParaRPr lang="pt-BR" sz="4400" b="1" dirty="0"/>
          </a:p>
        </p:txBody>
      </p:sp>
      <p:pic>
        <p:nvPicPr>
          <p:cNvPr id="1026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m 3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534400" cy="75895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Rede ensino agrupado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03916" y="2045416"/>
          <a:ext cx="7640492" cy="2967760"/>
        </p:xfrm>
        <a:graphic>
          <a:graphicData uri="http://schemas.openxmlformats.org/drawingml/2006/table">
            <a:tbl>
              <a:tblPr/>
              <a:tblGrid>
                <a:gridCol w="2874270"/>
                <a:gridCol w="1703732"/>
                <a:gridCol w="1115320"/>
                <a:gridCol w="1947170"/>
              </a:tblGrid>
              <a:tr h="2761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</a:t>
                      </a:r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1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Rede agrupada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Acumulado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Municipal e estadual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624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76%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76%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Federal e Particular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188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22,90%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98,90%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Comunitário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1,10%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821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Sem informação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1002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1823</a:t>
                      </a:r>
                    </a:p>
                  </a:txBody>
                  <a:tcPr marL="5210" marR="5210" marT="52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210" marR="5210" marT="5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431032" y="2780928"/>
            <a:ext cx="8712968" cy="4320480"/>
          </a:xfrm>
        </p:spPr>
        <p:txBody>
          <a:bodyPr numCol="2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1700" dirty="0" smtClean="0"/>
              <a:t>Diferentes demandas do</a:t>
            </a:r>
            <a:br>
              <a:rPr lang="pt-BR" sz="1700" dirty="0" smtClean="0"/>
            </a:br>
            <a:r>
              <a:rPr lang="pt-BR" sz="1700" dirty="0" smtClean="0"/>
              <a:t> Conselho Tutelar</a:t>
            </a:r>
          </a:p>
          <a:p>
            <a:pPr>
              <a:buFont typeface="Arial" pitchFamily="34" charset="0"/>
              <a:buChar char="•"/>
            </a:pPr>
            <a:r>
              <a:rPr lang="pt-BR" sz="1700" dirty="0" smtClean="0"/>
              <a:t>Necessidade de serviço</a:t>
            </a:r>
          </a:p>
          <a:p>
            <a:pPr>
              <a:buFont typeface="Arial" pitchFamily="34" charset="0"/>
              <a:buChar char="•"/>
            </a:pPr>
            <a:r>
              <a:rPr lang="pt-BR" sz="1700" dirty="0" smtClean="0"/>
              <a:t>Diferentes demandas do Conselho </a:t>
            </a:r>
            <a:br>
              <a:rPr lang="pt-BR" sz="1700" dirty="0" smtClean="0"/>
            </a:br>
            <a:r>
              <a:rPr lang="pt-BR" sz="1700" dirty="0" smtClean="0"/>
              <a:t>Tutelar por faixa etária</a:t>
            </a:r>
          </a:p>
          <a:p>
            <a:pPr>
              <a:buFont typeface="Arial" pitchFamily="34" charset="0"/>
              <a:buChar char="•"/>
            </a:pPr>
            <a:r>
              <a:rPr lang="pt-BR" sz="1700" dirty="0" smtClean="0"/>
              <a:t>Diferentes demandas do Conselho </a:t>
            </a:r>
            <a:br>
              <a:rPr lang="pt-BR" sz="1700" dirty="0" smtClean="0"/>
            </a:br>
            <a:r>
              <a:rPr lang="pt-BR" sz="1700" dirty="0" smtClean="0"/>
              <a:t>Tutelar por rede de ensino</a:t>
            </a:r>
          </a:p>
          <a:p>
            <a:pPr>
              <a:buFont typeface="Arial" pitchFamily="34" charset="0"/>
              <a:buChar char="•"/>
            </a:pPr>
            <a:r>
              <a:rPr lang="pt-BR" sz="1700" dirty="0" smtClean="0"/>
              <a:t>Tipo de ameaça ou violação</a:t>
            </a:r>
          </a:p>
          <a:p>
            <a:endParaRPr lang="pt-BR" sz="1700" dirty="0" smtClean="0"/>
          </a:p>
          <a:p>
            <a:endParaRPr lang="pt-BR" sz="1700" dirty="0" smtClean="0"/>
          </a:p>
          <a:p>
            <a:pPr>
              <a:buFont typeface="Arial" pitchFamily="34" charset="0"/>
              <a:buChar char="•"/>
            </a:pPr>
            <a:r>
              <a:rPr lang="pt-BR" sz="1700" dirty="0" smtClean="0"/>
              <a:t>Tipo de ameaça ou violação</a:t>
            </a:r>
            <a:br>
              <a:rPr lang="pt-BR" sz="1700" dirty="0" smtClean="0"/>
            </a:br>
            <a:r>
              <a:rPr lang="pt-BR" sz="1700" dirty="0" smtClean="0"/>
              <a:t> por rede de ensino agrupado</a:t>
            </a:r>
          </a:p>
          <a:p>
            <a:pPr>
              <a:buFont typeface="Arial" pitchFamily="34" charset="0"/>
              <a:buChar char="•"/>
            </a:pPr>
            <a:r>
              <a:rPr lang="pt-BR" sz="1700" dirty="0" smtClean="0"/>
              <a:t>Tipo de ameaça ou violação </a:t>
            </a:r>
            <a:br>
              <a:rPr lang="pt-BR" sz="1700" dirty="0" smtClean="0"/>
            </a:br>
            <a:r>
              <a:rPr lang="pt-BR" sz="1700" dirty="0" smtClean="0"/>
              <a:t>por faixa etária</a:t>
            </a:r>
          </a:p>
          <a:p>
            <a:pPr>
              <a:buFont typeface="Arial" pitchFamily="34" charset="0"/>
              <a:buChar char="•"/>
            </a:pPr>
            <a:r>
              <a:rPr lang="pt-BR" sz="1700" dirty="0" smtClean="0"/>
              <a:t>Quem encaminhou o caso </a:t>
            </a:r>
            <a:br>
              <a:rPr lang="pt-BR" sz="1700" dirty="0" smtClean="0"/>
            </a:br>
            <a:r>
              <a:rPr lang="pt-BR" sz="1700" dirty="0" smtClean="0"/>
              <a:t>ao Conselho Tutelar</a:t>
            </a:r>
          </a:p>
          <a:p>
            <a:pPr>
              <a:buFont typeface="Arial" pitchFamily="34" charset="0"/>
              <a:buChar char="•"/>
            </a:pPr>
            <a:r>
              <a:rPr lang="pt-BR" sz="1700" dirty="0" smtClean="0"/>
              <a:t>Encaminhamento dado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pelo Conselho Tutelar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400" b="1" dirty="0" smtClean="0"/>
              <a:t>2 – Perfil da Demanda que chega ao CTZS</a:t>
            </a:r>
            <a:endParaRPr lang="pt-BR" dirty="0"/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68560" y="260648"/>
            <a:ext cx="8534400" cy="758952"/>
          </a:xfrm>
        </p:spPr>
        <p:txBody>
          <a:bodyPr>
            <a:noAutofit/>
          </a:bodyPr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solidFill>
                  <a:schemeClr val="accent1"/>
                </a:solidFill>
              </a:rPr>
              <a:t>Diferentes demandas do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 Conselho Tutelar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560" y="2392021"/>
          <a:ext cx="7890527" cy="2283827"/>
        </p:xfrm>
        <a:graphic>
          <a:graphicData uri="http://schemas.openxmlformats.org/drawingml/2006/table">
            <a:tbl>
              <a:tblPr/>
              <a:tblGrid>
                <a:gridCol w="3302160"/>
                <a:gridCol w="1592422"/>
                <a:gridCol w="1089184"/>
                <a:gridCol w="1906761"/>
              </a:tblGrid>
              <a:tr h="29869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Tabela 8</a:t>
                      </a: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305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Demandas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Frequência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%Acumulado</a:t>
                      </a: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Ameaça ou violação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1182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61,80%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61,80%</a:t>
                      </a:r>
                    </a:p>
                  </a:txBody>
                  <a:tcPr marL="5636" marR="5636" marT="5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Necessidade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 de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serviços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633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33,10%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94,90%</a:t>
                      </a:r>
                    </a:p>
                  </a:txBody>
                  <a:tcPr marL="5636" marR="5636" marT="5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SOS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97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5,10%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100%</a:t>
                      </a:r>
                    </a:p>
                  </a:txBody>
                  <a:tcPr marL="5636" marR="5636" marT="5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Total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1912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100%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  <a:ea typeface="Cambria Math" pitchFamily="18" charset="0"/>
                      </a:endParaRPr>
                    </a:p>
                  </a:txBody>
                  <a:tcPr marL="5636" marR="5636" marT="5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-</a:t>
                      </a:r>
                    </a:p>
                  </a:txBody>
                  <a:tcPr marL="5636" marR="5636" marT="5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534400" cy="75895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Necessidade de serviço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94880" y="1650468"/>
          <a:ext cx="5957440" cy="4370820"/>
        </p:xfrm>
        <a:graphic>
          <a:graphicData uri="http://schemas.openxmlformats.org/drawingml/2006/table">
            <a:tbl>
              <a:tblPr/>
              <a:tblGrid>
                <a:gridCol w="2510674"/>
                <a:gridCol w="932700"/>
                <a:gridCol w="761250"/>
                <a:gridCol w="1752816"/>
              </a:tblGrid>
              <a:tr h="1346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9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Necessidade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%Acumulado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Escola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213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34,86%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34,86%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Creche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137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22,42%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57,28%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Abrigamento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12,44%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69,72%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Tratamento médico psicológico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5,89%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75,61%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Documentos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5,73%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81,34%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Guarda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4,58%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85,92%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Outros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4,26%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90,18%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Mais de um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3,11%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93,29%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Curso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2,29%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95,58%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Inserção em programa social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2,13%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97,71%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Reinserção familiar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0,82%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98,53%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Solicitação de hospital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0,65%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99,18%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Regularização de visita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0,49%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99,67%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Serviço social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parcial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611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Não se aplica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1190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Sem infomação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1823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24544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Diferentes demandas do Conselho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Tutelar por faixa etária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7544" y="1844824"/>
          <a:ext cx="8167962" cy="4065237"/>
        </p:xfrm>
        <a:graphic>
          <a:graphicData uri="http://schemas.openxmlformats.org/drawingml/2006/table">
            <a:tbl>
              <a:tblPr/>
              <a:tblGrid>
                <a:gridCol w="1525368"/>
                <a:gridCol w="1476156"/>
                <a:gridCol w="1274544"/>
                <a:gridCol w="1406306"/>
                <a:gridCol w="1703169"/>
                <a:gridCol w="782419"/>
              </a:tblGrid>
              <a:tr h="2466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10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63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Demandas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Idade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Até 5 anos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a 11 anos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 a 15 anos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 a 18 anos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197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Ameaça ou </a:t>
                      </a:r>
                      <a:endParaRPr lang="pt-BR" sz="2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violação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192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279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354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213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1038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45,10%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63,60%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66,40%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3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Necessidade </a:t>
                      </a:r>
                      <a:endParaRPr lang="pt-BR" sz="2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 </a:t>
                      </a:r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serviços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230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143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126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88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587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54%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32,60%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23,60%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27,70%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3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0,90%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3,90%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9,90%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5,30%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426</a:t>
                      </a:r>
                    </a:p>
                  </a:txBody>
                  <a:tcPr marL="4653" marR="4653" marT="465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439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533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318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1716</a:t>
                      </a:r>
                    </a:p>
                  </a:txBody>
                  <a:tcPr marL="4653" marR="4653" marT="46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6856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Diferentes demandas do Conselho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Tutelar por rede de ensino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560" y="1988840"/>
          <a:ext cx="7881402" cy="3708873"/>
        </p:xfrm>
        <a:graphic>
          <a:graphicData uri="http://schemas.openxmlformats.org/drawingml/2006/table">
            <a:tbl>
              <a:tblPr/>
              <a:tblGrid>
                <a:gridCol w="3048281"/>
                <a:gridCol w="2126953"/>
                <a:gridCol w="1927551"/>
                <a:gridCol w="778617"/>
              </a:tblGrid>
              <a:tr h="30195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11</a:t>
                      </a: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1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Demandas</a:t>
                      </a: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Municipal e Estadual</a:t>
                      </a: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Federal e Particular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Ameaça ou violação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67,50%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81,80%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Necessidade de serviços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12,80%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SOS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7,50%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689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697" marR="5697" marT="56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534400" cy="75895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Tipo de ameaça ou violação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971600" y="1484784"/>
          <a:ext cx="6946456" cy="4792536"/>
        </p:xfrm>
        <a:graphic>
          <a:graphicData uri="http://schemas.openxmlformats.org/drawingml/2006/table">
            <a:tbl>
              <a:tblPr/>
              <a:tblGrid>
                <a:gridCol w="2570052"/>
                <a:gridCol w="1438164"/>
                <a:gridCol w="1177814"/>
                <a:gridCol w="1760426"/>
              </a:tblGrid>
              <a:tr h="24948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</a:t>
                      </a:r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94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Ameaça ou violação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%Acumulado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8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Problemas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en-GB" sz="2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na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escola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19,82%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19,82%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8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Situação de rua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16,79%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36,62%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Inadequação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de 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en-GB" sz="2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convívio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familiar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12,82%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49,43%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8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Negligência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9,34%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58,78%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Outras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ameaças</a:t>
                      </a:r>
                    </a:p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 violações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653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41,22%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8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1584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4707" marR="4707" marT="470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24544" y="332656"/>
            <a:ext cx="8534400" cy="75895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Tipo de ameaça ou violação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 por rede de ensino agrupado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202768" y="1484784"/>
          <a:ext cx="6609592" cy="4767945"/>
        </p:xfrm>
        <a:graphic>
          <a:graphicData uri="http://schemas.openxmlformats.org/drawingml/2006/table">
            <a:tbl>
              <a:tblPr/>
              <a:tblGrid>
                <a:gridCol w="2437513"/>
                <a:gridCol w="1535813"/>
                <a:gridCol w="1443737"/>
                <a:gridCol w="1192529"/>
              </a:tblGrid>
              <a:tr h="1727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13</a:t>
                      </a:r>
                    </a:p>
                  </a:txBody>
                  <a:tcPr marL="3525" marR="3525" marT="3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65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Ameaça ou violação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Municipal e estadual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Federal e Particular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Violência doméstica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7,90%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0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204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47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251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Problemas na escola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33,40%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22,20%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0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Violência física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6,60%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Violência psicológica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4,10%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10,80%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Situação de rua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92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14,30%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2,40%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Dependência química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3,80%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3,30%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Inadequação de convívio familiar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71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110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11,60%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18,40%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Negligência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6,40%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11,80%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Outras ameaças ou violações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72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11,80%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15,57%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610</a:t>
                      </a:r>
                    </a:p>
                  </a:txBody>
                  <a:tcPr marL="3525" marR="3525" marT="3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212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822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Tipo de ameaça ou violação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por faixa etária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098690" y="1397000"/>
          <a:ext cx="6857686" cy="5026209"/>
        </p:xfrm>
        <a:graphic>
          <a:graphicData uri="http://schemas.openxmlformats.org/drawingml/2006/table">
            <a:tbl>
              <a:tblPr/>
              <a:tblGrid>
                <a:gridCol w="2650279"/>
                <a:gridCol w="902441"/>
                <a:gridCol w="883391"/>
                <a:gridCol w="977054"/>
                <a:gridCol w="989754"/>
                <a:gridCol w="454767"/>
              </a:tblGrid>
              <a:tr h="17627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14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627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52" marR="2752" marT="2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Idade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Ameaça ou violação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Até 5 anos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 a 11 anos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 a 15 anos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 a 18 anos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627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Violência doméstica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7,40%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4,10%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97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Problemas na escola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124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283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72">
                <a:tc v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8,30%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26,40%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14,90%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97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Violência física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86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84">
                <a:tc v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8,30%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6,40%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6,60%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97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Violência psicológica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08">
                <a:tc v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5,50%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2,60%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97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Situação de rua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222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72">
                <a:tc v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9,80%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19,40%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30,20%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97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Dependência química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66">
                <a:tc v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1,20%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5,70%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7,80%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97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Inadequação de convívio familiar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189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91">
                <a:tc v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16,60%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13,20%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12,10%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13,40%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133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Negligência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19,40%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2,60%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Outras ameaças ou violações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245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24,11%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15,40%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13,62%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21,27%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253</a:t>
                      </a:r>
                    </a:p>
                  </a:txBody>
                  <a:tcPr marL="2752" marR="2752" marT="27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409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470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268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1400</a:t>
                      </a:r>
                    </a:p>
                  </a:txBody>
                  <a:tcPr marL="2752" marR="2752" marT="27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52536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Quem encaminhou o caso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ao Conselho Tutelar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339752" y="1412777"/>
          <a:ext cx="4482089" cy="5445235"/>
        </p:xfrm>
        <a:graphic>
          <a:graphicData uri="http://schemas.openxmlformats.org/drawingml/2006/table">
            <a:tbl>
              <a:tblPr/>
              <a:tblGrid>
                <a:gridCol w="1873971"/>
                <a:gridCol w="1586634"/>
                <a:gridCol w="1021484"/>
              </a:tblGrid>
              <a:tr h="20006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35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Encaminhador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Mãe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603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39,10%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Outra Pessoa Jurídica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183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11,90%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Pai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139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Escola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6,90%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Avó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90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5,80%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 Próprio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4,50%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Polícia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61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Outra Pessoa Física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Anônimo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2,50%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Tia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1,90%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Avô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1,60%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Disque Denúncia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1,60%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Hospital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1,30%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Ministério público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1,00%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Vizinho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0,80%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Serviço de acolhimento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Irmã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Tio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Guarda Municipal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0,50%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Liderança Comunitária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0,40%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Padrasto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0,20%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Irmão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0,20%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Prima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Outro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2,10%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1544</a:t>
                      </a:r>
                    </a:p>
                  </a:txBody>
                  <a:tcPr marL="2742" marR="2742" marT="274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2742" marR="2742" marT="2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23528" y="1225689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b="1" dirty="0"/>
          </a:p>
          <a:p>
            <a:pPr algn="ctr"/>
            <a:r>
              <a:rPr lang="pt-BR" sz="1600" b="1" dirty="0"/>
              <a:t>Coordenação Geral: </a:t>
            </a:r>
          </a:p>
          <a:p>
            <a:pPr algn="ctr"/>
            <a:r>
              <a:rPr lang="pt-BR" sz="1600" dirty="0"/>
              <a:t>Marcelo Burgos </a:t>
            </a:r>
          </a:p>
          <a:p>
            <a:pPr algn="ctr"/>
            <a:r>
              <a:rPr lang="pt-BR" sz="1600" b="1" dirty="0"/>
              <a:t>Coordenação Executiva: </a:t>
            </a:r>
          </a:p>
          <a:p>
            <a:pPr algn="ctr"/>
            <a:r>
              <a:rPr lang="pt-BR" sz="1600" dirty="0"/>
              <a:t>José Antonio Ribas e Aristóteles </a:t>
            </a:r>
            <a:r>
              <a:rPr lang="pt-BR" sz="1600" dirty="0" err="1"/>
              <a:t>Vandelli</a:t>
            </a:r>
            <a:r>
              <a:rPr lang="pt-BR" sz="1600" dirty="0"/>
              <a:t> Carneiro </a:t>
            </a:r>
          </a:p>
          <a:p>
            <a:pPr algn="ctr"/>
            <a:r>
              <a:rPr lang="pt-BR" sz="1600" b="1" dirty="0"/>
              <a:t>Pesquisadores: </a:t>
            </a:r>
          </a:p>
          <a:p>
            <a:pPr algn="ctr"/>
            <a:r>
              <a:rPr lang="pt-BR" sz="1600" dirty="0"/>
              <a:t>Iniciação Científica: </a:t>
            </a:r>
          </a:p>
          <a:p>
            <a:pPr algn="ctr"/>
            <a:r>
              <a:rPr lang="pt-BR" sz="1600" dirty="0"/>
              <a:t>Sarah Laurindo Monteiro e Tadeu Nascimento Pedro </a:t>
            </a:r>
          </a:p>
          <a:p>
            <a:pPr algn="ctr"/>
            <a:r>
              <a:rPr lang="pt-BR" sz="1600" b="1" dirty="0"/>
              <a:t>Tabulação dos Dados: </a:t>
            </a:r>
          </a:p>
          <a:p>
            <a:pPr algn="ctr"/>
            <a:r>
              <a:rPr lang="pt-BR" sz="1600" dirty="0" err="1"/>
              <a:t>Vanusa</a:t>
            </a:r>
            <a:r>
              <a:rPr lang="pt-BR" sz="1600" dirty="0"/>
              <a:t> Queiroz da Silva </a:t>
            </a:r>
          </a:p>
          <a:p>
            <a:pPr algn="ctr"/>
            <a:r>
              <a:rPr lang="pt-BR" sz="1600" b="1" dirty="0"/>
              <a:t>Desenvolvimento do Sistema de Informatização: </a:t>
            </a:r>
          </a:p>
          <a:p>
            <a:pPr algn="ctr"/>
            <a:r>
              <a:rPr lang="pt-BR" sz="1600" dirty="0"/>
              <a:t>Coordenação:Luiz Fernando </a:t>
            </a:r>
            <a:r>
              <a:rPr lang="pt-BR" sz="1600" dirty="0" err="1"/>
              <a:t>Seibel</a:t>
            </a:r>
            <a:r>
              <a:rPr lang="pt-BR" sz="1600" dirty="0"/>
              <a:t> </a:t>
            </a:r>
          </a:p>
          <a:p>
            <a:pPr algn="ctr"/>
            <a:r>
              <a:rPr lang="pt-BR" sz="1600" dirty="0"/>
              <a:t>Equipe: Julio Ribeiro da Silva </a:t>
            </a:r>
          </a:p>
          <a:p>
            <a:pPr algn="ctr"/>
            <a:r>
              <a:rPr lang="pt-BR" sz="1600" dirty="0"/>
              <a:t>Victor Paulo </a:t>
            </a:r>
            <a:r>
              <a:rPr lang="pt-BR" sz="1600" dirty="0" err="1"/>
              <a:t>Tolini</a:t>
            </a:r>
            <a:r>
              <a:rPr lang="pt-BR" sz="1600" dirty="0"/>
              <a:t> Málaga </a:t>
            </a:r>
          </a:p>
          <a:p>
            <a:pPr algn="ctr"/>
            <a:r>
              <a:rPr lang="pt-BR" sz="1600" dirty="0"/>
              <a:t>Felipe </a:t>
            </a:r>
            <a:r>
              <a:rPr lang="pt-BR" sz="1600" dirty="0" err="1"/>
              <a:t>Parpinelli</a:t>
            </a:r>
            <a:r>
              <a:rPr lang="pt-BR" sz="1600" dirty="0"/>
              <a:t> Constâncio </a:t>
            </a:r>
          </a:p>
          <a:p>
            <a:pPr algn="ctr"/>
            <a:r>
              <a:rPr lang="pt-BR" sz="1600" b="1" dirty="0"/>
              <a:t>Jovens Talentos: </a:t>
            </a:r>
          </a:p>
          <a:p>
            <a:pPr algn="ctr"/>
            <a:r>
              <a:rPr lang="pt-BR" sz="1600" dirty="0"/>
              <a:t>Amanda Costa dos Santos, </a:t>
            </a:r>
          </a:p>
          <a:p>
            <a:pPr algn="ctr"/>
            <a:r>
              <a:rPr lang="pt-BR" sz="1600" dirty="0" err="1"/>
              <a:t>Dayane</a:t>
            </a:r>
            <a:r>
              <a:rPr lang="pt-BR" sz="1600" dirty="0"/>
              <a:t> Santos Alves, </a:t>
            </a:r>
          </a:p>
          <a:p>
            <a:pPr algn="ctr"/>
            <a:r>
              <a:rPr lang="pt-BR" sz="1600" dirty="0"/>
              <a:t>Luis Guilherme Moreira Souto </a:t>
            </a:r>
          </a:p>
          <a:p>
            <a:pPr algn="ctr"/>
            <a:r>
              <a:rPr lang="pt-BR" sz="1600" dirty="0"/>
              <a:t>Monique Silva de Araujo 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35896" y="332656"/>
            <a:ext cx="1778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j-lt"/>
              </a:rPr>
              <a:t>Equipe </a:t>
            </a:r>
            <a:endParaRPr lang="pt-BR" sz="3200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Encaminhamento dado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pelo Conselho Tutelar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55576" y="1340768"/>
          <a:ext cx="7486202" cy="5184630"/>
        </p:xfrm>
        <a:graphic>
          <a:graphicData uri="http://schemas.openxmlformats.org/drawingml/2006/table">
            <a:tbl>
              <a:tblPr/>
              <a:tblGrid>
                <a:gridCol w="3115512"/>
                <a:gridCol w="1439112"/>
                <a:gridCol w="1178762"/>
                <a:gridCol w="1752816"/>
              </a:tblGrid>
              <a:tr h="1346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16 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Encaminhamento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%Acumulado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Contato com o sistema educacional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242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13,27%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13,27%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Abrigamento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147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8,06%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21,34%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Notificação para os responsáveis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136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7,46%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28,80%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Mais de um encaminhamento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107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5,87%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34,67%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Indicação de tratamento médico e psicológico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5,49%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40,15%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Inserção em programas sociais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78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4,28%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44,43%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Outros conselhos tutelares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2,74%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47,17%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Sistema judicial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2,47%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49,64%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Outros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1,70%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51,34%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Defensoria Pública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1,48%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52,83%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Polícia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1,15%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53,98%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FIA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1,10%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55,07%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Solicitação de documentos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0,71%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55,79%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Reinserção familiar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0,44%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56,23%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Programas de proteção á criança e ao adolescente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56,56%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Psicóloga do Conselho Tutelar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56,88%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Visita domiciliar do Conselheiro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57,21%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Contato com orgãos públicos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57,49%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Termo de Ajustamento ou de advertência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0,27%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57,76%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Acordo com mediação dos conselheiros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0,22%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57,98%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IML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58,09%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Notificação para a criança ou adolescente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58,20%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Pedido de informação a orgãos públicos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58,31%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Tentativa de abordagem nas ruas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58,42%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Unidades de internação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0,11%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58,53%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Órgãos públicos de assistência de social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0,05%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58,58%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Sem informação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755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41,42%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1823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Diferentes demandas do Conselho Tutelar relacionadas à escola ou creche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Acusados por gerar problemas na escola por rede ensino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3. O </a:t>
            </a:r>
            <a:r>
              <a:rPr lang="en-US" sz="4000" b="1" dirty="0" err="1" smtClean="0"/>
              <a:t>Conselho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err="1" smtClean="0"/>
              <a:t>Tutelar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Zona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Sul</a:t>
            </a:r>
            <a:r>
              <a:rPr lang="en-US" sz="4000" b="1" dirty="0" smtClean="0"/>
              <a:t> e a </a:t>
            </a:r>
            <a:r>
              <a:rPr lang="en-US" sz="4000" b="1" dirty="0" err="1" smtClean="0"/>
              <a:t>escola</a:t>
            </a:r>
            <a:endParaRPr lang="pt-BR" sz="4000" b="1" dirty="0"/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56592" y="476672"/>
            <a:ext cx="8534400" cy="75895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Diferentes demandas do Conselho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 Tutelar relacionadas à escola ou creche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59632" y="1632920"/>
          <a:ext cx="6579370" cy="4771128"/>
        </p:xfrm>
        <a:graphic>
          <a:graphicData uri="http://schemas.openxmlformats.org/drawingml/2006/table">
            <a:tbl>
              <a:tblPr/>
              <a:tblGrid>
                <a:gridCol w="4105532"/>
                <a:gridCol w="1443294"/>
                <a:gridCol w="1030544"/>
              </a:tblGrid>
              <a:tr h="21580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17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Demandas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Solicitação de vaga em escola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186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26,70%</a:t>
                      </a: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Solicitação de vaga em creche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140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20,10%</a:t>
                      </a: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112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16,10%</a:t>
                      </a: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Indisciplina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9,50%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Preferência por turno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3,70%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Evasão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2,40%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Rendimento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2,30%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Omissão parental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1,60%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Bullying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1,30%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Histórico escolar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0,90%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Maus tratos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Realização de prova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Recusa de transferência escolar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Interceder junto à escola do filho</a:t>
                      </a: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Violência física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Outros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696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68560" y="260648"/>
            <a:ext cx="8534400" cy="75895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Acusados por gerar problemas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 na escola por rede ensino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772816"/>
          <a:ext cx="7405165" cy="4466835"/>
        </p:xfrm>
        <a:graphic>
          <a:graphicData uri="http://schemas.openxmlformats.org/drawingml/2006/table">
            <a:tbl>
              <a:tblPr/>
              <a:tblGrid>
                <a:gridCol w="2483560"/>
                <a:gridCol w="1759787"/>
                <a:gridCol w="1658187"/>
                <a:gridCol w="1503631"/>
              </a:tblGrid>
              <a:tr h="1346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18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1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Problemas na escola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Municipal e estadual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Federal e Particular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Colega da escola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4,50%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5,60%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Creche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5,60%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Escola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19,40%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44,40%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 própria criança/adolescente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54,80%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36,10%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Mãe ou pai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19,40%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Outra pessoa física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1,90%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5,60%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155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191</a:t>
                      </a: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84584" y="332656"/>
            <a:ext cx="8534400" cy="75895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Encaminhamento dado pelo CT aos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casos encaminhados pela escola*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560" y="1628800"/>
          <a:ext cx="8088485" cy="4014816"/>
        </p:xfrm>
        <a:graphic>
          <a:graphicData uri="http://schemas.openxmlformats.org/drawingml/2006/table">
            <a:tbl>
              <a:tblPr/>
              <a:tblGrid>
                <a:gridCol w="4676024"/>
                <a:gridCol w="1199400"/>
                <a:gridCol w="839037"/>
                <a:gridCol w="1374024"/>
              </a:tblGrid>
              <a:tr h="27950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19 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95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Encaminhamento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%acumulado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Acordo com mediação dos conselheiros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Contato com a escola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21,10%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22,80%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Defensoria Pública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24,60%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26,30%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Indicação de tratamento médico e psicológico</a:t>
                      </a: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17,50%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43,90%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Inserção em programas sociais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49,10%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Mais de um encaminhamento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24,60%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73,70%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Notificação para familiars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21,10%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94,70%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Outros conselhos tutelares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96,50%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Polícia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98,20%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Psicóloga do Conselho Tutelar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parcial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Sem informação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81" marR="5181" marT="51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5741477"/>
            <a:ext cx="78181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*Os dados apresentados nessa tabela, referem-se aos casos encaminhados pela escola (107 casos)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8534400" cy="75895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Lacunas de </a:t>
            </a:r>
            <a:r>
              <a:rPr lang="en-US" sz="2400" b="1" dirty="0" err="1" smtClean="0">
                <a:solidFill>
                  <a:schemeClr val="accent1"/>
                </a:solidFill>
              </a:rPr>
              <a:t>informação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1" descr="Descrição: bras_reduz_cor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escrição: 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87624" y="1700808"/>
          <a:ext cx="6422415" cy="4515984"/>
        </p:xfrm>
        <a:graphic>
          <a:graphicData uri="http://schemas.openxmlformats.org/drawingml/2006/table">
            <a:tbl>
              <a:tblPr/>
              <a:tblGrid>
                <a:gridCol w="3951613"/>
                <a:gridCol w="1441776"/>
                <a:gridCol w="1029026"/>
              </a:tblGrid>
              <a:tr h="3451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20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5179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Sem informação</a:t>
                      </a:r>
                    </a:p>
                  </a:txBody>
                  <a:tcPr marL="6513" marR="6513" marT="651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6513" marR="6513" marT="6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Número de casos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6513" marR="6513" marT="651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0,77%</a:t>
                      </a:r>
                    </a:p>
                  </a:txBody>
                  <a:tcPr marL="6513" marR="6513" marT="6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sexo</a:t>
                      </a:r>
                    </a:p>
                  </a:txBody>
                  <a:tcPr marL="6513" marR="6513" marT="651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</a:t>
                      </a:r>
                    </a:p>
                  </a:txBody>
                  <a:tcPr marL="6513" marR="6513" marT="651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4,10%</a:t>
                      </a:r>
                    </a:p>
                  </a:txBody>
                  <a:tcPr marL="6513" marR="6513" marT="6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Faixa etária</a:t>
                      </a:r>
                    </a:p>
                  </a:txBody>
                  <a:tcPr marL="6513" marR="6513" marT="651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203</a:t>
                      </a:r>
                    </a:p>
                  </a:txBody>
                  <a:tcPr marL="6513" marR="6513" marT="651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11,14%</a:t>
                      </a:r>
                    </a:p>
                  </a:txBody>
                  <a:tcPr marL="6513" marR="6513" marT="6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Bairro de residência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244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13,38%</a:t>
                      </a:r>
                    </a:p>
                  </a:txBody>
                  <a:tcPr marL="6513" marR="6513" marT="6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Comunidades da Zona Sul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652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48,08%</a:t>
                      </a:r>
                    </a:p>
                  </a:txBody>
                  <a:tcPr marL="6513" marR="6513" marT="6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Rede ensino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1002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54,96%</a:t>
                      </a:r>
                    </a:p>
                  </a:txBody>
                  <a:tcPr marL="6513" marR="6513" marT="6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Encaminhamento dado pelo CT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755</a:t>
                      </a:r>
                    </a:p>
                  </a:txBody>
                  <a:tcPr marL="6513" marR="6513" marT="651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41,42%</a:t>
                      </a:r>
                    </a:p>
                  </a:txBody>
                  <a:tcPr marL="6513" marR="6513" marT="6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6856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400" b="1" dirty="0" err="1" smtClean="0">
                <a:solidFill>
                  <a:schemeClr val="accent1"/>
                </a:solidFill>
              </a:rPr>
              <a:t>Apresentação</a:t>
            </a:r>
            <a:r>
              <a:rPr lang="en-US" sz="2400" b="1" dirty="0" smtClean="0">
                <a:solidFill>
                  <a:schemeClr val="accent1"/>
                </a:solidFill>
              </a:rPr>
              <a:t> das </a:t>
            </a:r>
            <a:r>
              <a:rPr lang="en-US" sz="2400" b="1" dirty="0" err="1" smtClean="0">
                <a:solidFill>
                  <a:schemeClr val="accent1"/>
                </a:solidFill>
              </a:rPr>
              <a:t>variáveis</a:t>
            </a:r>
            <a:r>
              <a:rPr lang="en-US" sz="2400" b="1" dirty="0" smtClean="0">
                <a:solidFill>
                  <a:schemeClr val="accent1"/>
                </a:solidFill>
              </a:rPr>
              <a:t> – </a:t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err="1" smtClean="0">
                <a:solidFill>
                  <a:schemeClr val="accent1"/>
                </a:solidFill>
              </a:rPr>
              <a:t>Número</a:t>
            </a:r>
            <a:r>
              <a:rPr lang="en-US" sz="2400" b="1" dirty="0" smtClean="0">
                <a:solidFill>
                  <a:schemeClr val="accent1"/>
                </a:solidFill>
              </a:rPr>
              <a:t> de </a:t>
            </a:r>
            <a:r>
              <a:rPr lang="en-US" sz="2400" b="1" dirty="0" err="1" smtClean="0">
                <a:solidFill>
                  <a:schemeClr val="accent1"/>
                </a:solidFill>
              </a:rPr>
              <a:t>casos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75656" y="2204864"/>
          <a:ext cx="6076776" cy="3554730"/>
        </p:xfrm>
        <a:graphic>
          <a:graphicData uri="http://schemas.openxmlformats.org/drawingml/2006/table">
            <a:tbl>
              <a:tblPr/>
              <a:tblGrid>
                <a:gridCol w="2436444"/>
                <a:gridCol w="2135470"/>
                <a:gridCol w="1504862"/>
              </a:tblGrid>
              <a:tr h="32420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1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02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Ano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2005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1362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75,30%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447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24,70%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parcial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1809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Sem informação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1823</a:t>
                      </a:r>
                    </a:p>
                  </a:txBody>
                  <a:tcPr marL="7620" marR="7620" marT="762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ubtítulo 1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5381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Sexo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Faixa etária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Bairros da Zona Sul de residência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Comunidades da Zona Sul </a:t>
            </a:r>
            <a:br>
              <a:rPr lang="pt-BR" dirty="0" smtClean="0"/>
            </a:br>
            <a:r>
              <a:rPr lang="pt-BR" dirty="0" smtClean="0"/>
              <a:t>de residência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está matriculado </a:t>
            </a:r>
            <a:br>
              <a:rPr lang="pt-BR" dirty="0" smtClean="0"/>
            </a:br>
            <a:r>
              <a:rPr lang="pt-BR" dirty="0" smtClean="0"/>
              <a:t>na rede de ensino por faixa etária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Rede ensino</a:t>
            </a:r>
            <a:endParaRPr lang="pt-BR" dirty="0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pt-BR" sz="4400" b="1" dirty="0" smtClean="0"/>
              <a:t>1. O Perfil da Criança/adolescente</a:t>
            </a:r>
            <a:br>
              <a:rPr lang="pt-BR" sz="4400" b="1" dirty="0" smtClean="0"/>
            </a:br>
            <a:r>
              <a:rPr lang="pt-BR" sz="4400" b="1" dirty="0" smtClean="0"/>
              <a:t> atendida pelo CTZS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24544" y="260648"/>
            <a:ext cx="8534400" cy="75895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Sexo da criança/adolescente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043608" y="2348880"/>
          <a:ext cx="6936432" cy="3297939"/>
        </p:xfrm>
        <a:graphic>
          <a:graphicData uri="http://schemas.openxmlformats.org/drawingml/2006/table">
            <a:tbl>
              <a:tblPr/>
              <a:tblGrid>
                <a:gridCol w="2015715"/>
                <a:gridCol w="1766715"/>
                <a:gridCol w="1245001"/>
                <a:gridCol w="1909001"/>
              </a:tblGrid>
              <a:tr h="50619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2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6193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Sexo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Frequência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%Acumulado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Masculino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994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54,50%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54,50%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Feminino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754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41,40%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95,90%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Sem informação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75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4,10%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1823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0608" y="-243408"/>
            <a:ext cx="8750424" cy="133501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 Faixa etária da criança/adolescente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43608" y="1628800"/>
          <a:ext cx="6912768" cy="4104456"/>
        </p:xfrm>
        <a:graphic>
          <a:graphicData uri="http://schemas.openxmlformats.org/drawingml/2006/table">
            <a:tbl>
              <a:tblPr/>
              <a:tblGrid>
                <a:gridCol w="2008839"/>
                <a:gridCol w="1760687"/>
                <a:gridCol w="1240754"/>
                <a:gridCol w="1902488"/>
              </a:tblGrid>
              <a:tr h="420841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3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20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Idade</a:t>
                      </a:r>
                    </a:p>
                  </a:txBody>
                  <a:tcPr marL="6252" marR="6252" marT="62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%Acumulado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3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Até 5 anos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417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25,70%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25,70%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3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 a 11 anos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420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25,90%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51,70%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3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 a 15 anos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490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30,20%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81,90%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3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 a 18 anos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293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18,10%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3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parcial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1620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923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Sem informação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203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3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1823</a:t>
                      </a:r>
                    </a:p>
                  </a:txBody>
                  <a:tcPr marL="6252" marR="6252" marT="625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6252" marR="6252" marT="62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Bairros da Zona Sul de residência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da criança/adolescente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267744" y="1484784"/>
          <a:ext cx="4680520" cy="5197320"/>
        </p:xfrm>
        <a:graphic>
          <a:graphicData uri="http://schemas.openxmlformats.org/drawingml/2006/table">
            <a:tbl>
              <a:tblPr/>
              <a:tblGrid>
                <a:gridCol w="1360151"/>
                <a:gridCol w="1192132"/>
                <a:gridCol w="840093"/>
                <a:gridCol w="1288144"/>
              </a:tblGrid>
              <a:tr h="21368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4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Bairros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%Acumulado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Rocinha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369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23,40%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23,40%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Copacabana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301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19,10%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42,40%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Outros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223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14,10%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56,60%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Botafogo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125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7,90%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64,50%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Laranjeiras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106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71,20%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Catete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5,50%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76,70%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Flamengo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3,90%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80,60%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Glória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59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3,70%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84,40%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Cosme Velho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87,20%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Leblon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2,70%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89,90%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Vidigal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2,40%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92,30%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Leme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94,10%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Jardim Botânico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1,40%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95,50%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Ipanema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1,30%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96,80%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Gávea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0,90%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97,70%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São Conrado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98,50%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Humaitá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0,70%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99,20%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Urca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0,40%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99,60%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Lagoa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0,40%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parcial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1579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-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Sem informação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244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 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-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 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1823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 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-</a:t>
                      </a:r>
                    </a:p>
                  </a:txBody>
                  <a:tcPr marL="3195" marR="3195" marT="3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828600" y="404664"/>
            <a:ext cx="8656640" cy="654896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Comunidades da Zona Sul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de residência da criança/adolescente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75657" y="1537379"/>
          <a:ext cx="5904655" cy="5233377"/>
        </p:xfrm>
        <a:graphic>
          <a:graphicData uri="http://schemas.openxmlformats.org/drawingml/2006/table">
            <a:tbl>
              <a:tblPr/>
              <a:tblGrid>
                <a:gridCol w="1944215"/>
                <a:gridCol w="1224136"/>
                <a:gridCol w="1080120"/>
                <a:gridCol w="1656184"/>
              </a:tblGrid>
              <a:tr h="17552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Tabela 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50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Comunidades da Zona Sul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Frequência</a:t>
                      </a: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%Acumulado</a:t>
                      </a: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Rocinha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52,40%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52,40%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Ladeira dos Tabajaras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8,70%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Pavão-Pavãozinho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8,20%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69,30%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Vidigal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5,40%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74,70%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Cantagalo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79,70%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Tavares Bastos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82,80%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Pereirão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2,30%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Cruzada São Sebastião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87,20%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Santa Marta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89,20%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Chapéu Mangueira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91,20%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Dona Marta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1,60%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92,80%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Parque da Cidade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1,30%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Babilônia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95,20%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Santo Amaro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96,30%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Favela dos Guararapes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97,30%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Morro Azul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98,30%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Vila Canoas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0,90%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Serro-Corá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0,40%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99,60%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Soares Cabral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99,70%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Mangueira (Botafogo)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99,90%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Vila Alice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parcial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704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Sem informação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1356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275" marR="2275" marT="22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828600" y="332656"/>
            <a:ext cx="8534400" cy="75895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A criança/adolescente está matriculado </a:t>
            </a:r>
            <a:br>
              <a:rPr lang="pt-BR" sz="2400" b="1" dirty="0" smtClean="0">
                <a:solidFill>
                  <a:schemeClr val="accent1"/>
                </a:solidFill>
              </a:rPr>
            </a:br>
            <a:r>
              <a:rPr lang="pt-BR" sz="2400" b="1" dirty="0" smtClean="0">
                <a:solidFill>
                  <a:schemeClr val="accent1"/>
                </a:solidFill>
              </a:rPr>
              <a:t>na rede de ensino por faixa etária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Descrição: 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591444" cy="6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" descr="Descrição: bras_reduz_cor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7824" y="188640"/>
            <a:ext cx="5422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772816"/>
          <a:ext cx="7247818" cy="4325193"/>
        </p:xfrm>
        <a:graphic>
          <a:graphicData uri="http://schemas.openxmlformats.org/drawingml/2006/table">
            <a:tbl>
              <a:tblPr/>
              <a:tblGrid>
                <a:gridCol w="1451015"/>
                <a:gridCol w="993844"/>
                <a:gridCol w="946866"/>
                <a:gridCol w="2852134"/>
                <a:gridCol w="1003959"/>
              </a:tblGrid>
              <a:tr h="2416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Tabela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16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Idade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Matriculado na rede de ensino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Sim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Não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Não está estudando, mas já estudou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16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Até 5 anos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129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173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311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15,50%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63,40%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5,90%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24,80%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 a 11 anos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268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341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32,30%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17,90%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15,80%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27,10%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 a 15 anos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304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391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36,60%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11,00%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37,50%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31,10%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 a 18 anos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130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213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15,60%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7,70%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40,80%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831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273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152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1256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4461" marR="4461" marT="4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4461" marR="4461" marT="44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504</TotalTime>
  <Words>2109</Words>
  <Application>Microsoft Office PowerPoint</Application>
  <PresentationFormat>Apresentação na tela (4:3)</PresentationFormat>
  <Paragraphs>1209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Cívico</vt:lpstr>
      <vt:lpstr>                 O Conselho Tutelar  da Zona Sul:  seu público e sua atividade. </vt:lpstr>
      <vt:lpstr>Apresentação do PowerPoint</vt:lpstr>
      <vt:lpstr>Apresentação das variáveis –  Número de casos</vt:lpstr>
      <vt:lpstr>1. O Perfil da Criança/adolescente  atendida pelo CTZS </vt:lpstr>
      <vt:lpstr>Sexo da criança/adolescente</vt:lpstr>
      <vt:lpstr> Faixa etária da criança/adolescente</vt:lpstr>
      <vt:lpstr>Bairros da Zona Sul de residência  da criança/adolescente</vt:lpstr>
      <vt:lpstr>Comunidades da Zona Sul  de residência da criança/adolescente</vt:lpstr>
      <vt:lpstr>A criança/adolescente está matriculado  na rede de ensino por faixa etária</vt:lpstr>
      <vt:lpstr>Rede ensino agrupado</vt:lpstr>
      <vt:lpstr>    2 – Perfil da Demanda que chega ao CTZS</vt:lpstr>
      <vt:lpstr> Diferentes demandas do  Conselho Tutelar</vt:lpstr>
      <vt:lpstr>Necessidade de serviço</vt:lpstr>
      <vt:lpstr>Diferentes demandas do Conselho  Tutelar por faixa etária</vt:lpstr>
      <vt:lpstr>Diferentes demandas do Conselho  Tutelar por rede de ensino</vt:lpstr>
      <vt:lpstr>Tipo de ameaça ou violação</vt:lpstr>
      <vt:lpstr>Tipo de ameaça ou violação  por rede de ensino agrupado</vt:lpstr>
      <vt:lpstr>Tipo de ameaça ou violação  por faixa etária</vt:lpstr>
      <vt:lpstr>Quem encaminhou o caso  ao Conselho Tutelar</vt:lpstr>
      <vt:lpstr>Encaminhamento dado  pelo Conselho Tutelar</vt:lpstr>
      <vt:lpstr>3. O Conselho  Tutelar da Zona Sul e a escola</vt:lpstr>
      <vt:lpstr>Diferentes demandas do Conselho  Tutelar relacionadas à escola ou creche</vt:lpstr>
      <vt:lpstr>Acusados por gerar problemas  na escola por rede ensino</vt:lpstr>
      <vt:lpstr>Encaminhamento dado pelo CT aos  casos encaminhados pela escola*</vt:lpstr>
      <vt:lpstr>Lacunas de informação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Conselho Tutelar e Gestão Escolar de famílias vulneráveis</dc:title>
  <dc:creator>Acer one 752</dc:creator>
  <cp:lastModifiedBy>Burgos</cp:lastModifiedBy>
  <cp:revision>59</cp:revision>
  <dcterms:created xsi:type="dcterms:W3CDTF">2012-08-21T20:05:15Z</dcterms:created>
  <dcterms:modified xsi:type="dcterms:W3CDTF">2012-08-22T20:31:34Z</dcterms:modified>
</cp:coreProperties>
</file>